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33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45579"/>
    <a:srgbClr val="0948CB"/>
    <a:srgbClr val="0B49CB"/>
    <a:srgbClr val="F2F4F8"/>
    <a:srgbClr val="1C7DDB"/>
    <a:srgbClr val="12161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6" autoAdjust="0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99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github.com/99i" TargetMode="External"/><Relationship Id="rId7" Type="http://schemas.openxmlformats.org/officeDocument/2006/relationships/image" Target="../media/image61.svg"/><Relationship Id="rId2" Type="http://schemas.openxmlformats.org/officeDocument/2006/relationships/hyperlink" Target="https://en.wikipedia.org/wiki/Confusion_matrix" TargetMode="External"/><Relationship Id="rId1" Type="http://schemas.openxmlformats.org/officeDocument/2006/relationships/hyperlink" Target="https://www.kdnuggets.com/jupyter-notebook-magic-methods-cheat-sheet" TargetMode="Externa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hyperlink" Target="https://www.kdnuggets.com/jupyter-notebook-magic-methods-cheat-sheet" TargetMode="External"/><Relationship Id="rId7" Type="http://schemas.openxmlformats.org/officeDocument/2006/relationships/image" Target="../media/image62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hyperlink" Target="https://en.wikipedia.org/wiki/Confusion_matrix" TargetMode="External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hyperlink" Target="https://github.com/99i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2CE1CA-1E5C-44FF-B357-89CA4C87546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2DE0A45-70B3-4E94-920D-5384D9A8BE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Exploratory data analysis results:</a:t>
          </a:r>
        </a:p>
      </dgm:t>
    </dgm:pt>
    <dgm:pt modelId="{17B0AB0E-EB72-4C34-A27E-46AD62CCFDA8}" type="parTrans" cxnId="{A207E328-4A50-460A-849A-6B4436DB9FD7}">
      <dgm:prSet/>
      <dgm:spPr/>
      <dgm:t>
        <a:bodyPr/>
        <a:lstStyle/>
        <a:p>
          <a:endParaRPr lang="en-US"/>
        </a:p>
      </dgm:t>
    </dgm:pt>
    <dgm:pt modelId="{6ED01393-EDC5-4752-AAA3-4FE8E6E1F13B}" type="sibTrans" cxnId="{A207E328-4A50-460A-849A-6B4436DB9FD7}">
      <dgm:prSet/>
      <dgm:spPr/>
      <dgm:t>
        <a:bodyPr/>
        <a:lstStyle/>
        <a:p>
          <a:endParaRPr lang="en-US"/>
        </a:p>
      </dgm:t>
    </dgm:pt>
    <dgm:pt modelId="{86EF34EB-F2BC-41FB-8F8F-72385ACA3C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Interactive analytics demo in screenshots</a:t>
          </a:r>
        </a:p>
      </dgm:t>
    </dgm:pt>
    <dgm:pt modelId="{4E60B00C-97CE-4DE6-8530-61C683CB169B}" type="parTrans" cxnId="{23AB6410-D77E-4180-9564-4E6AF928EBFC}">
      <dgm:prSet/>
      <dgm:spPr/>
      <dgm:t>
        <a:bodyPr/>
        <a:lstStyle/>
        <a:p>
          <a:endParaRPr lang="en-US"/>
        </a:p>
      </dgm:t>
    </dgm:pt>
    <dgm:pt modelId="{2F09E4BF-2534-4EA3-8AF1-608CE6C28CA4}" type="sibTrans" cxnId="{23AB6410-D77E-4180-9564-4E6AF928EBFC}">
      <dgm:prSet/>
      <dgm:spPr/>
      <dgm:t>
        <a:bodyPr/>
        <a:lstStyle/>
        <a:p>
          <a:endParaRPr lang="en-US"/>
        </a:p>
      </dgm:t>
    </dgm:pt>
    <dgm:pt modelId="{A79011F5-2DFD-4B80-8A3C-60FE81AD72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Predictive analysis results</a:t>
          </a:r>
        </a:p>
      </dgm:t>
    </dgm:pt>
    <dgm:pt modelId="{A0C046A8-1EF6-431F-9E92-09D266632AC6}" type="parTrans" cxnId="{B79087D5-D5C7-4D75-94E4-1E381AA59698}">
      <dgm:prSet/>
      <dgm:spPr/>
      <dgm:t>
        <a:bodyPr/>
        <a:lstStyle/>
        <a:p>
          <a:endParaRPr lang="en-US"/>
        </a:p>
      </dgm:t>
    </dgm:pt>
    <dgm:pt modelId="{EDB4C620-1CD8-484D-93C6-660650D90CAB}" type="sibTrans" cxnId="{B79087D5-D5C7-4D75-94E4-1E381AA59698}">
      <dgm:prSet/>
      <dgm:spPr/>
      <dgm:t>
        <a:bodyPr/>
        <a:lstStyle/>
        <a:p>
          <a:endParaRPr lang="en-US"/>
        </a:p>
      </dgm:t>
    </dgm:pt>
    <dgm:pt modelId="{61B9694A-3F47-41A6-AD61-D67D3E7A11E3}" type="pres">
      <dgm:prSet presAssocID="{312CE1CA-1E5C-44FF-B357-89CA4C87546F}" presName="root" presStyleCnt="0">
        <dgm:presLayoutVars>
          <dgm:dir/>
          <dgm:resizeHandles val="exact"/>
        </dgm:presLayoutVars>
      </dgm:prSet>
      <dgm:spPr/>
    </dgm:pt>
    <dgm:pt modelId="{DDA5E8E4-4A02-4C43-A099-4089973A9489}" type="pres">
      <dgm:prSet presAssocID="{22DE0A45-70B3-4E94-920D-5384D9A8BE41}" presName="compNode" presStyleCnt="0"/>
      <dgm:spPr/>
    </dgm:pt>
    <dgm:pt modelId="{06FC22CB-4BB5-4573-9C14-B7C1A43F8C31}" type="pres">
      <dgm:prSet presAssocID="{22DE0A45-70B3-4E94-920D-5384D9A8BE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A8CDC8D-4D46-4D18-A8A0-0C5FE4A09B72}" type="pres">
      <dgm:prSet presAssocID="{22DE0A45-70B3-4E94-920D-5384D9A8BE41}" presName="spaceRect" presStyleCnt="0"/>
      <dgm:spPr/>
    </dgm:pt>
    <dgm:pt modelId="{58CBB18C-7152-4D21-B9E7-2D61DAA34C1F}" type="pres">
      <dgm:prSet presAssocID="{22DE0A45-70B3-4E94-920D-5384D9A8BE41}" presName="textRect" presStyleLbl="revTx" presStyleIdx="0" presStyleCnt="3">
        <dgm:presLayoutVars>
          <dgm:chMax val="1"/>
          <dgm:chPref val="1"/>
        </dgm:presLayoutVars>
      </dgm:prSet>
      <dgm:spPr/>
    </dgm:pt>
    <dgm:pt modelId="{EF75E723-21C6-46E5-A066-EEA95D5788A6}" type="pres">
      <dgm:prSet presAssocID="{6ED01393-EDC5-4752-AAA3-4FE8E6E1F13B}" presName="sibTrans" presStyleCnt="0"/>
      <dgm:spPr/>
    </dgm:pt>
    <dgm:pt modelId="{90E41471-E635-4FA4-B5C2-EBE7E6B7A740}" type="pres">
      <dgm:prSet presAssocID="{86EF34EB-F2BC-41FB-8F8F-72385ACA3C9D}" presName="compNode" presStyleCnt="0"/>
      <dgm:spPr/>
    </dgm:pt>
    <dgm:pt modelId="{256BFF44-3E51-4912-A332-7CDE11D50B9A}" type="pres">
      <dgm:prSet presAssocID="{86EF34EB-F2BC-41FB-8F8F-72385ACA3C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428FC04-C181-49D7-8AB4-C9CC4D646759}" type="pres">
      <dgm:prSet presAssocID="{86EF34EB-F2BC-41FB-8F8F-72385ACA3C9D}" presName="spaceRect" presStyleCnt="0"/>
      <dgm:spPr/>
    </dgm:pt>
    <dgm:pt modelId="{17AD137D-46F9-4FDB-8481-520AB91835A7}" type="pres">
      <dgm:prSet presAssocID="{86EF34EB-F2BC-41FB-8F8F-72385ACA3C9D}" presName="textRect" presStyleLbl="revTx" presStyleIdx="1" presStyleCnt="3">
        <dgm:presLayoutVars>
          <dgm:chMax val="1"/>
          <dgm:chPref val="1"/>
        </dgm:presLayoutVars>
      </dgm:prSet>
      <dgm:spPr/>
    </dgm:pt>
    <dgm:pt modelId="{08C41148-917F-4A57-8646-0060F5459F46}" type="pres">
      <dgm:prSet presAssocID="{2F09E4BF-2534-4EA3-8AF1-608CE6C28CA4}" presName="sibTrans" presStyleCnt="0"/>
      <dgm:spPr/>
    </dgm:pt>
    <dgm:pt modelId="{44D2FDF0-130F-4CA7-B03F-5D57A463AE44}" type="pres">
      <dgm:prSet presAssocID="{A79011F5-2DFD-4B80-8A3C-60FE81AD7227}" presName="compNode" presStyleCnt="0"/>
      <dgm:spPr/>
    </dgm:pt>
    <dgm:pt modelId="{9BABA48C-D634-4041-B05B-9E03F3857961}" type="pres">
      <dgm:prSet presAssocID="{A79011F5-2DFD-4B80-8A3C-60FE81AD72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C2F771B-7BF8-49E7-9A0E-15BECBA55814}" type="pres">
      <dgm:prSet presAssocID="{A79011F5-2DFD-4B80-8A3C-60FE81AD7227}" presName="spaceRect" presStyleCnt="0"/>
      <dgm:spPr/>
    </dgm:pt>
    <dgm:pt modelId="{0CB9F092-2B58-4B40-9136-BC6C36050FED}" type="pres">
      <dgm:prSet presAssocID="{A79011F5-2DFD-4B80-8A3C-60FE81AD722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AB6410-D77E-4180-9564-4E6AF928EBFC}" srcId="{312CE1CA-1E5C-44FF-B357-89CA4C87546F}" destId="{86EF34EB-F2BC-41FB-8F8F-72385ACA3C9D}" srcOrd="1" destOrd="0" parTransId="{4E60B00C-97CE-4DE6-8530-61C683CB169B}" sibTransId="{2F09E4BF-2534-4EA3-8AF1-608CE6C28CA4}"/>
    <dgm:cxn modelId="{A207E328-4A50-460A-849A-6B4436DB9FD7}" srcId="{312CE1CA-1E5C-44FF-B357-89CA4C87546F}" destId="{22DE0A45-70B3-4E94-920D-5384D9A8BE41}" srcOrd="0" destOrd="0" parTransId="{17B0AB0E-EB72-4C34-A27E-46AD62CCFDA8}" sibTransId="{6ED01393-EDC5-4752-AAA3-4FE8E6E1F13B}"/>
    <dgm:cxn modelId="{90DE9776-51D2-4F8E-9745-08A54271B286}" type="presOf" srcId="{22DE0A45-70B3-4E94-920D-5384D9A8BE41}" destId="{58CBB18C-7152-4D21-B9E7-2D61DAA34C1F}" srcOrd="0" destOrd="0" presId="urn:microsoft.com/office/officeart/2018/2/layout/IconLabelList"/>
    <dgm:cxn modelId="{D187C48D-00BA-443F-A183-41490EB9A164}" type="presOf" srcId="{86EF34EB-F2BC-41FB-8F8F-72385ACA3C9D}" destId="{17AD137D-46F9-4FDB-8481-520AB91835A7}" srcOrd="0" destOrd="0" presId="urn:microsoft.com/office/officeart/2018/2/layout/IconLabelList"/>
    <dgm:cxn modelId="{88A99CB7-4A6A-47B1-B58D-E3A83C31CB75}" type="presOf" srcId="{312CE1CA-1E5C-44FF-B357-89CA4C87546F}" destId="{61B9694A-3F47-41A6-AD61-D67D3E7A11E3}" srcOrd="0" destOrd="0" presId="urn:microsoft.com/office/officeart/2018/2/layout/IconLabelList"/>
    <dgm:cxn modelId="{B79087D5-D5C7-4D75-94E4-1E381AA59698}" srcId="{312CE1CA-1E5C-44FF-B357-89CA4C87546F}" destId="{A79011F5-2DFD-4B80-8A3C-60FE81AD7227}" srcOrd="2" destOrd="0" parTransId="{A0C046A8-1EF6-431F-9E92-09D266632AC6}" sibTransId="{EDB4C620-1CD8-484D-93C6-660650D90CAB}"/>
    <dgm:cxn modelId="{D46A5DD7-8CA2-4552-BFF6-5E3D5F663099}" type="presOf" srcId="{A79011F5-2DFD-4B80-8A3C-60FE81AD7227}" destId="{0CB9F092-2B58-4B40-9136-BC6C36050FED}" srcOrd="0" destOrd="0" presId="urn:microsoft.com/office/officeart/2018/2/layout/IconLabelList"/>
    <dgm:cxn modelId="{AF6B1BD8-23AA-4288-AA86-03DC528E5E30}" type="presParOf" srcId="{61B9694A-3F47-41A6-AD61-D67D3E7A11E3}" destId="{DDA5E8E4-4A02-4C43-A099-4089973A9489}" srcOrd="0" destOrd="0" presId="urn:microsoft.com/office/officeart/2018/2/layout/IconLabelList"/>
    <dgm:cxn modelId="{1750B56F-1DE4-4DDD-B525-C0B7A37E1FF2}" type="presParOf" srcId="{DDA5E8E4-4A02-4C43-A099-4089973A9489}" destId="{06FC22CB-4BB5-4573-9C14-B7C1A43F8C31}" srcOrd="0" destOrd="0" presId="urn:microsoft.com/office/officeart/2018/2/layout/IconLabelList"/>
    <dgm:cxn modelId="{6A7FB2FC-E518-48E6-AEA3-A03FDDA750A9}" type="presParOf" srcId="{DDA5E8E4-4A02-4C43-A099-4089973A9489}" destId="{7A8CDC8D-4D46-4D18-A8A0-0C5FE4A09B72}" srcOrd="1" destOrd="0" presId="urn:microsoft.com/office/officeart/2018/2/layout/IconLabelList"/>
    <dgm:cxn modelId="{B47E199F-4C80-4B76-A48C-0A4852B9ABE9}" type="presParOf" srcId="{DDA5E8E4-4A02-4C43-A099-4089973A9489}" destId="{58CBB18C-7152-4D21-B9E7-2D61DAA34C1F}" srcOrd="2" destOrd="0" presId="urn:microsoft.com/office/officeart/2018/2/layout/IconLabelList"/>
    <dgm:cxn modelId="{89C5EC5B-9BBB-46B3-B543-E94B78085743}" type="presParOf" srcId="{61B9694A-3F47-41A6-AD61-D67D3E7A11E3}" destId="{EF75E723-21C6-46E5-A066-EEA95D5788A6}" srcOrd="1" destOrd="0" presId="urn:microsoft.com/office/officeart/2018/2/layout/IconLabelList"/>
    <dgm:cxn modelId="{A2CBA92C-ACF1-4CA0-9137-00B5F6BC1ADC}" type="presParOf" srcId="{61B9694A-3F47-41A6-AD61-D67D3E7A11E3}" destId="{90E41471-E635-4FA4-B5C2-EBE7E6B7A740}" srcOrd="2" destOrd="0" presId="urn:microsoft.com/office/officeart/2018/2/layout/IconLabelList"/>
    <dgm:cxn modelId="{00057CAD-94BC-4FB6-A381-99E547ACA7C1}" type="presParOf" srcId="{90E41471-E635-4FA4-B5C2-EBE7E6B7A740}" destId="{256BFF44-3E51-4912-A332-7CDE11D50B9A}" srcOrd="0" destOrd="0" presId="urn:microsoft.com/office/officeart/2018/2/layout/IconLabelList"/>
    <dgm:cxn modelId="{3D4E1350-F420-4E8F-BDE0-F2EE5D7FB485}" type="presParOf" srcId="{90E41471-E635-4FA4-B5C2-EBE7E6B7A740}" destId="{C428FC04-C181-49D7-8AB4-C9CC4D646759}" srcOrd="1" destOrd="0" presId="urn:microsoft.com/office/officeart/2018/2/layout/IconLabelList"/>
    <dgm:cxn modelId="{B93CCE2A-BE01-473C-A3EA-51883B7D266A}" type="presParOf" srcId="{90E41471-E635-4FA4-B5C2-EBE7E6B7A740}" destId="{17AD137D-46F9-4FDB-8481-520AB91835A7}" srcOrd="2" destOrd="0" presId="urn:microsoft.com/office/officeart/2018/2/layout/IconLabelList"/>
    <dgm:cxn modelId="{BDCF490D-4136-42C5-9BB8-CC96CBFD97B8}" type="presParOf" srcId="{61B9694A-3F47-41A6-AD61-D67D3E7A11E3}" destId="{08C41148-917F-4A57-8646-0060F5459F46}" srcOrd="3" destOrd="0" presId="urn:microsoft.com/office/officeart/2018/2/layout/IconLabelList"/>
    <dgm:cxn modelId="{D8473400-1ECF-416E-AC19-1DC7655310CA}" type="presParOf" srcId="{61B9694A-3F47-41A6-AD61-D67D3E7A11E3}" destId="{44D2FDF0-130F-4CA7-B03F-5D57A463AE44}" srcOrd="4" destOrd="0" presId="urn:microsoft.com/office/officeart/2018/2/layout/IconLabelList"/>
    <dgm:cxn modelId="{F9F72D90-2584-4ECD-89EF-64AA18B835F2}" type="presParOf" srcId="{44D2FDF0-130F-4CA7-B03F-5D57A463AE44}" destId="{9BABA48C-D634-4041-B05B-9E03F3857961}" srcOrd="0" destOrd="0" presId="urn:microsoft.com/office/officeart/2018/2/layout/IconLabelList"/>
    <dgm:cxn modelId="{E588FBE0-7B62-4035-B18F-241B110F7174}" type="presParOf" srcId="{44D2FDF0-130F-4CA7-B03F-5D57A463AE44}" destId="{0C2F771B-7BF8-49E7-9A0E-15BECBA55814}" srcOrd="1" destOrd="0" presId="urn:microsoft.com/office/officeart/2018/2/layout/IconLabelList"/>
    <dgm:cxn modelId="{C4AF03EC-2464-4D86-A228-710C57C6409B}" type="presParOf" srcId="{44D2FDF0-130F-4CA7-B03F-5D57A463AE44}" destId="{0CB9F092-2B58-4B40-9136-BC6C36050FED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1CD52D-6C44-4B1A-9F91-17379E1F4B8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F45FB7F-6E45-4A5D-9003-2CC03A5D0F8A}">
      <dgm:prSet/>
      <dgm:spPr/>
      <dgm:t>
        <a:bodyPr/>
        <a:lstStyle/>
        <a:p>
          <a:pPr>
            <a:defRPr cap="all"/>
          </a:pPr>
          <a:r>
            <a:rPr lang="en-US">
              <a:hlinkClick xmlns:r="http://schemas.openxmlformats.org/officeDocument/2006/relationships" r:id="rId1"/>
            </a:rPr>
            <a:t>%sql line </a:t>
          </a:r>
          <a:endParaRPr lang="en-US"/>
        </a:p>
      </dgm:t>
    </dgm:pt>
    <dgm:pt modelId="{0314F63B-E707-44F3-AC77-6165D7DA081E}" type="parTrans" cxnId="{81317FAA-A90E-4F08-B247-A88E2D705528}">
      <dgm:prSet/>
      <dgm:spPr/>
      <dgm:t>
        <a:bodyPr/>
        <a:lstStyle/>
        <a:p>
          <a:endParaRPr lang="en-US"/>
        </a:p>
      </dgm:t>
    </dgm:pt>
    <dgm:pt modelId="{B24470AE-2C88-4469-AB0A-2CDA067F8D70}" type="sibTrans" cxnId="{81317FAA-A90E-4F08-B247-A88E2D705528}">
      <dgm:prSet/>
      <dgm:spPr/>
      <dgm:t>
        <a:bodyPr/>
        <a:lstStyle/>
        <a:p>
          <a:endParaRPr lang="en-US"/>
        </a:p>
      </dgm:t>
    </dgm:pt>
    <dgm:pt modelId="{19CBD2AE-D19E-46F5-9CCD-6A2EE38FF83A}">
      <dgm:prSet/>
      <dgm:spPr/>
      <dgm:t>
        <a:bodyPr/>
        <a:lstStyle/>
        <a:p>
          <a:pPr>
            <a:defRPr cap="all"/>
          </a:pPr>
          <a:r>
            <a:rPr lang="en-US">
              <a:hlinkClick xmlns:r="http://schemas.openxmlformats.org/officeDocument/2006/relationships" r:id="rId2"/>
            </a:rPr>
            <a:t>Confusion matrix</a:t>
          </a:r>
          <a:endParaRPr lang="en-US"/>
        </a:p>
      </dgm:t>
    </dgm:pt>
    <dgm:pt modelId="{D91E9A52-6968-4DA3-931D-2231B63F9796}" type="parTrans" cxnId="{D16ABE14-243B-456A-8408-EC4C24B8DF81}">
      <dgm:prSet/>
      <dgm:spPr/>
      <dgm:t>
        <a:bodyPr/>
        <a:lstStyle/>
        <a:p>
          <a:endParaRPr lang="en-US"/>
        </a:p>
      </dgm:t>
    </dgm:pt>
    <dgm:pt modelId="{C3E02DFA-DCCC-4904-8B6A-C2AE750FA714}" type="sibTrans" cxnId="{D16ABE14-243B-456A-8408-EC4C24B8DF81}">
      <dgm:prSet/>
      <dgm:spPr/>
      <dgm:t>
        <a:bodyPr/>
        <a:lstStyle/>
        <a:p>
          <a:endParaRPr lang="en-US"/>
        </a:p>
      </dgm:t>
    </dgm:pt>
    <dgm:pt modelId="{1BD2E2A9-D937-4484-87D9-DB397B9BBE7A}">
      <dgm:prSet/>
      <dgm:spPr/>
      <dgm:t>
        <a:bodyPr/>
        <a:lstStyle/>
        <a:p>
          <a:pPr>
            <a:defRPr cap="all"/>
          </a:pPr>
          <a:r>
            <a:rPr lang="en-US" dirty="0">
              <a:hlinkClick xmlns:r="http://schemas.openxmlformats.org/officeDocument/2006/relationships" r:id="rId3"/>
            </a:rPr>
            <a:t>Author Git-hub</a:t>
          </a:r>
          <a:endParaRPr lang="en-US" dirty="0"/>
        </a:p>
      </dgm:t>
    </dgm:pt>
    <dgm:pt modelId="{3E26D527-B1B2-49C6-AE52-16A1280EFEBC}" type="parTrans" cxnId="{8002E9EA-4679-4015-B97B-34AFA4A28CD5}">
      <dgm:prSet/>
      <dgm:spPr/>
      <dgm:t>
        <a:bodyPr/>
        <a:lstStyle/>
        <a:p>
          <a:endParaRPr lang="en-US"/>
        </a:p>
      </dgm:t>
    </dgm:pt>
    <dgm:pt modelId="{57569E33-DC43-4D2C-8A57-6FF9C3021C05}" type="sibTrans" cxnId="{8002E9EA-4679-4015-B97B-34AFA4A28CD5}">
      <dgm:prSet/>
      <dgm:spPr/>
      <dgm:t>
        <a:bodyPr/>
        <a:lstStyle/>
        <a:p>
          <a:endParaRPr lang="en-US"/>
        </a:p>
      </dgm:t>
    </dgm:pt>
    <dgm:pt modelId="{86F8488D-DF0F-477C-9DFB-0B4856C7D42C}" type="pres">
      <dgm:prSet presAssocID="{291CD52D-6C44-4B1A-9F91-17379E1F4B8E}" presName="root" presStyleCnt="0">
        <dgm:presLayoutVars>
          <dgm:dir/>
          <dgm:resizeHandles val="exact"/>
        </dgm:presLayoutVars>
      </dgm:prSet>
      <dgm:spPr/>
    </dgm:pt>
    <dgm:pt modelId="{3EA92D5B-8B5E-4231-9C69-FA687AC21C1F}" type="pres">
      <dgm:prSet presAssocID="{BF45FB7F-6E45-4A5D-9003-2CC03A5D0F8A}" presName="compNode" presStyleCnt="0"/>
      <dgm:spPr/>
    </dgm:pt>
    <dgm:pt modelId="{2011E27A-90D8-4EA6-AB2E-65733BF54409}" type="pres">
      <dgm:prSet presAssocID="{BF45FB7F-6E45-4A5D-9003-2CC03A5D0F8A}" presName="iconBgRect" presStyleLbl="bgShp" presStyleIdx="0" presStyleCnt="3"/>
      <dgm:spPr/>
    </dgm:pt>
    <dgm:pt modelId="{C046FCDC-A332-415F-9CEE-1555E450D9C8}" type="pres">
      <dgm:prSet presAssocID="{BF45FB7F-6E45-4A5D-9003-2CC03A5D0F8A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4323779-D34E-46D4-B089-992102BCB4D6}" type="pres">
      <dgm:prSet presAssocID="{BF45FB7F-6E45-4A5D-9003-2CC03A5D0F8A}" presName="spaceRect" presStyleCnt="0"/>
      <dgm:spPr/>
    </dgm:pt>
    <dgm:pt modelId="{BE69E6F7-3D52-4EBD-9099-E664F1E15532}" type="pres">
      <dgm:prSet presAssocID="{BF45FB7F-6E45-4A5D-9003-2CC03A5D0F8A}" presName="textRect" presStyleLbl="revTx" presStyleIdx="0" presStyleCnt="3">
        <dgm:presLayoutVars>
          <dgm:chMax val="1"/>
          <dgm:chPref val="1"/>
        </dgm:presLayoutVars>
      </dgm:prSet>
      <dgm:spPr/>
    </dgm:pt>
    <dgm:pt modelId="{39179AAE-1BBC-4AC5-8ADC-44B0FA840B4F}" type="pres">
      <dgm:prSet presAssocID="{B24470AE-2C88-4469-AB0A-2CDA067F8D70}" presName="sibTrans" presStyleCnt="0"/>
      <dgm:spPr/>
    </dgm:pt>
    <dgm:pt modelId="{B0756E04-2956-4BC3-BB49-CE20CF467D41}" type="pres">
      <dgm:prSet presAssocID="{19CBD2AE-D19E-46F5-9CCD-6A2EE38FF83A}" presName="compNode" presStyleCnt="0"/>
      <dgm:spPr/>
    </dgm:pt>
    <dgm:pt modelId="{777B37FA-332D-40B1-A8B0-4325B749CD37}" type="pres">
      <dgm:prSet presAssocID="{19CBD2AE-D19E-46F5-9CCD-6A2EE38FF83A}" presName="iconBgRect" presStyleLbl="bgShp" presStyleIdx="1" presStyleCnt="3"/>
      <dgm:spPr/>
    </dgm:pt>
    <dgm:pt modelId="{A3F3EFD9-AEDB-4FCE-A28B-630FE11B15B2}" type="pres">
      <dgm:prSet presAssocID="{19CBD2AE-D19E-46F5-9CCD-6A2EE38FF83A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AF6466CE-7370-40C7-A2E1-2A6536DB721A}" type="pres">
      <dgm:prSet presAssocID="{19CBD2AE-D19E-46F5-9CCD-6A2EE38FF83A}" presName="spaceRect" presStyleCnt="0"/>
      <dgm:spPr/>
    </dgm:pt>
    <dgm:pt modelId="{6431A7CF-8257-4C11-BD58-E57BC6BD935C}" type="pres">
      <dgm:prSet presAssocID="{19CBD2AE-D19E-46F5-9CCD-6A2EE38FF83A}" presName="textRect" presStyleLbl="revTx" presStyleIdx="1" presStyleCnt="3">
        <dgm:presLayoutVars>
          <dgm:chMax val="1"/>
          <dgm:chPref val="1"/>
        </dgm:presLayoutVars>
      </dgm:prSet>
      <dgm:spPr/>
    </dgm:pt>
    <dgm:pt modelId="{AE580600-1E91-4771-8E82-25E678B80012}" type="pres">
      <dgm:prSet presAssocID="{C3E02DFA-DCCC-4904-8B6A-C2AE750FA714}" presName="sibTrans" presStyleCnt="0"/>
      <dgm:spPr/>
    </dgm:pt>
    <dgm:pt modelId="{5DDE9E6E-4164-43A1-8459-65ACF059D554}" type="pres">
      <dgm:prSet presAssocID="{1BD2E2A9-D937-4484-87D9-DB397B9BBE7A}" presName="compNode" presStyleCnt="0"/>
      <dgm:spPr/>
    </dgm:pt>
    <dgm:pt modelId="{9AAF23BB-BF9A-4948-968E-58A2B92F9D48}" type="pres">
      <dgm:prSet presAssocID="{1BD2E2A9-D937-4484-87D9-DB397B9BBE7A}" presName="iconBgRect" presStyleLbl="bgShp" presStyleIdx="2" presStyleCnt="3"/>
      <dgm:spPr/>
    </dgm:pt>
    <dgm:pt modelId="{311A9937-AFFB-48F6-8D9D-5062654C95DD}" type="pres">
      <dgm:prSet presAssocID="{1BD2E2A9-D937-4484-87D9-DB397B9BBE7A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B2D6845-7049-4496-B1CF-CBBBDB3E1CA7}" type="pres">
      <dgm:prSet presAssocID="{1BD2E2A9-D937-4484-87D9-DB397B9BBE7A}" presName="spaceRect" presStyleCnt="0"/>
      <dgm:spPr/>
    </dgm:pt>
    <dgm:pt modelId="{78AA91BD-5853-4F9B-89F0-0FDE3C255103}" type="pres">
      <dgm:prSet presAssocID="{1BD2E2A9-D937-4484-87D9-DB397B9BBE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44D6413-E6D5-4E40-BAF1-F1B55EDBF891}" type="presOf" srcId="{1BD2E2A9-D937-4484-87D9-DB397B9BBE7A}" destId="{78AA91BD-5853-4F9B-89F0-0FDE3C255103}" srcOrd="0" destOrd="0" presId="urn:microsoft.com/office/officeart/2018/5/layout/IconCircleLabelList"/>
    <dgm:cxn modelId="{D16ABE14-243B-456A-8408-EC4C24B8DF81}" srcId="{291CD52D-6C44-4B1A-9F91-17379E1F4B8E}" destId="{19CBD2AE-D19E-46F5-9CCD-6A2EE38FF83A}" srcOrd="1" destOrd="0" parTransId="{D91E9A52-6968-4DA3-931D-2231B63F9796}" sibTransId="{C3E02DFA-DCCC-4904-8B6A-C2AE750FA714}"/>
    <dgm:cxn modelId="{80CA0752-AB65-482B-9769-ECD0C9314F23}" type="presOf" srcId="{BF45FB7F-6E45-4A5D-9003-2CC03A5D0F8A}" destId="{BE69E6F7-3D52-4EBD-9099-E664F1E15532}" srcOrd="0" destOrd="0" presId="urn:microsoft.com/office/officeart/2018/5/layout/IconCircleLabelList"/>
    <dgm:cxn modelId="{2DA74C75-98E8-468C-BDA3-4C6AF2B16A45}" type="presOf" srcId="{19CBD2AE-D19E-46F5-9CCD-6A2EE38FF83A}" destId="{6431A7CF-8257-4C11-BD58-E57BC6BD935C}" srcOrd="0" destOrd="0" presId="urn:microsoft.com/office/officeart/2018/5/layout/IconCircleLabelList"/>
    <dgm:cxn modelId="{81317FAA-A90E-4F08-B247-A88E2D705528}" srcId="{291CD52D-6C44-4B1A-9F91-17379E1F4B8E}" destId="{BF45FB7F-6E45-4A5D-9003-2CC03A5D0F8A}" srcOrd="0" destOrd="0" parTransId="{0314F63B-E707-44F3-AC77-6165D7DA081E}" sibTransId="{B24470AE-2C88-4469-AB0A-2CDA067F8D70}"/>
    <dgm:cxn modelId="{923451C0-BCEE-4085-9A0D-EA8C23B15C89}" type="presOf" srcId="{291CD52D-6C44-4B1A-9F91-17379E1F4B8E}" destId="{86F8488D-DF0F-477C-9DFB-0B4856C7D42C}" srcOrd="0" destOrd="0" presId="urn:microsoft.com/office/officeart/2018/5/layout/IconCircleLabelList"/>
    <dgm:cxn modelId="{8002E9EA-4679-4015-B97B-34AFA4A28CD5}" srcId="{291CD52D-6C44-4B1A-9F91-17379E1F4B8E}" destId="{1BD2E2A9-D937-4484-87D9-DB397B9BBE7A}" srcOrd="2" destOrd="0" parTransId="{3E26D527-B1B2-49C6-AE52-16A1280EFEBC}" sibTransId="{57569E33-DC43-4D2C-8A57-6FF9C3021C05}"/>
    <dgm:cxn modelId="{2CD6FA40-AB48-495A-8598-D91AA8F1A6F9}" type="presParOf" srcId="{86F8488D-DF0F-477C-9DFB-0B4856C7D42C}" destId="{3EA92D5B-8B5E-4231-9C69-FA687AC21C1F}" srcOrd="0" destOrd="0" presId="urn:microsoft.com/office/officeart/2018/5/layout/IconCircleLabelList"/>
    <dgm:cxn modelId="{26FF14C4-6E1C-4C55-8EA0-C64644F885DB}" type="presParOf" srcId="{3EA92D5B-8B5E-4231-9C69-FA687AC21C1F}" destId="{2011E27A-90D8-4EA6-AB2E-65733BF54409}" srcOrd="0" destOrd="0" presId="urn:microsoft.com/office/officeart/2018/5/layout/IconCircleLabelList"/>
    <dgm:cxn modelId="{DF398282-6CCC-422E-BCBF-AFE2E8BBF43D}" type="presParOf" srcId="{3EA92D5B-8B5E-4231-9C69-FA687AC21C1F}" destId="{C046FCDC-A332-415F-9CEE-1555E450D9C8}" srcOrd="1" destOrd="0" presId="urn:microsoft.com/office/officeart/2018/5/layout/IconCircleLabelList"/>
    <dgm:cxn modelId="{D51FFE83-12E1-42E6-BFAC-363C07042218}" type="presParOf" srcId="{3EA92D5B-8B5E-4231-9C69-FA687AC21C1F}" destId="{B4323779-D34E-46D4-B089-992102BCB4D6}" srcOrd="2" destOrd="0" presId="urn:microsoft.com/office/officeart/2018/5/layout/IconCircleLabelList"/>
    <dgm:cxn modelId="{A04BC56F-FC91-4E21-96CE-417E67DD300C}" type="presParOf" srcId="{3EA92D5B-8B5E-4231-9C69-FA687AC21C1F}" destId="{BE69E6F7-3D52-4EBD-9099-E664F1E15532}" srcOrd="3" destOrd="0" presId="urn:microsoft.com/office/officeart/2018/5/layout/IconCircleLabelList"/>
    <dgm:cxn modelId="{ABDE339E-1977-412D-8D36-2DF6D1FC8CDB}" type="presParOf" srcId="{86F8488D-DF0F-477C-9DFB-0B4856C7D42C}" destId="{39179AAE-1BBC-4AC5-8ADC-44B0FA840B4F}" srcOrd="1" destOrd="0" presId="urn:microsoft.com/office/officeart/2018/5/layout/IconCircleLabelList"/>
    <dgm:cxn modelId="{9B780B1F-174B-4E26-B999-AFCCA06E3608}" type="presParOf" srcId="{86F8488D-DF0F-477C-9DFB-0B4856C7D42C}" destId="{B0756E04-2956-4BC3-BB49-CE20CF467D41}" srcOrd="2" destOrd="0" presId="urn:microsoft.com/office/officeart/2018/5/layout/IconCircleLabelList"/>
    <dgm:cxn modelId="{475A8611-87FD-4BAC-A8B0-C35697E2B822}" type="presParOf" srcId="{B0756E04-2956-4BC3-BB49-CE20CF467D41}" destId="{777B37FA-332D-40B1-A8B0-4325B749CD37}" srcOrd="0" destOrd="0" presId="urn:microsoft.com/office/officeart/2018/5/layout/IconCircleLabelList"/>
    <dgm:cxn modelId="{EAF69F44-EFEA-4C8D-8DF5-6FC14C819923}" type="presParOf" srcId="{B0756E04-2956-4BC3-BB49-CE20CF467D41}" destId="{A3F3EFD9-AEDB-4FCE-A28B-630FE11B15B2}" srcOrd="1" destOrd="0" presId="urn:microsoft.com/office/officeart/2018/5/layout/IconCircleLabelList"/>
    <dgm:cxn modelId="{9468540E-3E72-4CB1-B00A-6184BC6BB3FA}" type="presParOf" srcId="{B0756E04-2956-4BC3-BB49-CE20CF467D41}" destId="{AF6466CE-7370-40C7-A2E1-2A6536DB721A}" srcOrd="2" destOrd="0" presId="urn:microsoft.com/office/officeart/2018/5/layout/IconCircleLabelList"/>
    <dgm:cxn modelId="{929220E0-E29B-4C03-8587-AA191BFB0C78}" type="presParOf" srcId="{B0756E04-2956-4BC3-BB49-CE20CF467D41}" destId="{6431A7CF-8257-4C11-BD58-E57BC6BD935C}" srcOrd="3" destOrd="0" presId="urn:microsoft.com/office/officeart/2018/5/layout/IconCircleLabelList"/>
    <dgm:cxn modelId="{5593ECAF-C144-464C-85AE-6964E9C469D4}" type="presParOf" srcId="{86F8488D-DF0F-477C-9DFB-0B4856C7D42C}" destId="{AE580600-1E91-4771-8E82-25E678B80012}" srcOrd="3" destOrd="0" presId="urn:microsoft.com/office/officeart/2018/5/layout/IconCircleLabelList"/>
    <dgm:cxn modelId="{05AC4138-F5E6-439F-BC14-26CE6DE8A0E2}" type="presParOf" srcId="{86F8488D-DF0F-477C-9DFB-0B4856C7D42C}" destId="{5DDE9E6E-4164-43A1-8459-65ACF059D554}" srcOrd="4" destOrd="0" presId="urn:microsoft.com/office/officeart/2018/5/layout/IconCircleLabelList"/>
    <dgm:cxn modelId="{3CE90810-D9B9-4640-B208-1D0E8C4FD06C}" type="presParOf" srcId="{5DDE9E6E-4164-43A1-8459-65ACF059D554}" destId="{9AAF23BB-BF9A-4948-968E-58A2B92F9D48}" srcOrd="0" destOrd="0" presId="urn:microsoft.com/office/officeart/2018/5/layout/IconCircleLabelList"/>
    <dgm:cxn modelId="{DD193A34-F625-4FAB-B194-01EB4DB187BC}" type="presParOf" srcId="{5DDE9E6E-4164-43A1-8459-65ACF059D554}" destId="{311A9937-AFFB-48F6-8D9D-5062654C95DD}" srcOrd="1" destOrd="0" presId="urn:microsoft.com/office/officeart/2018/5/layout/IconCircleLabelList"/>
    <dgm:cxn modelId="{0FED7CEA-1BC8-4701-9C7E-A639EE3DA1BF}" type="presParOf" srcId="{5DDE9E6E-4164-43A1-8459-65ACF059D554}" destId="{4B2D6845-7049-4496-B1CF-CBBBDB3E1CA7}" srcOrd="2" destOrd="0" presId="urn:microsoft.com/office/officeart/2018/5/layout/IconCircleLabelList"/>
    <dgm:cxn modelId="{62C7372C-A23D-4F49-BF02-F5FA17A749F7}" type="presParOf" srcId="{5DDE9E6E-4164-43A1-8459-65ACF059D554}" destId="{78AA91BD-5853-4F9B-89F0-0FDE3C25510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C22CB-4BB5-4573-9C14-B7C1A43F8C31}">
      <dsp:nvSpPr>
        <dsp:cNvPr id="0" name=""/>
        <dsp:cNvSpPr/>
      </dsp:nvSpPr>
      <dsp:spPr>
        <a:xfrm>
          <a:off x="471171" y="1319723"/>
          <a:ext cx="768076" cy="768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BB18C-7152-4D21-B9E7-2D61DAA34C1F}">
      <dsp:nvSpPr>
        <dsp:cNvPr id="0" name=""/>
        <dsp:cNvSpPr/>
      </dsp:nvSpPr>
      <dsp:spPr>
        <a:xfrm>
          <a:off x="1791" y="23488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Exploratory data analysis results:</a:t>
          </a:r>
        </a:p>
      </dsp:txBody>
      <dsp:txXfrm>
        <a:off x="1791" y="2348880"/>
        <a:ext cx="1706835" cy="682734"/>
      </dsp:txXfrm>
    </dsp:sp>
    <dsp:sp modelId="{256BFF44-3E51-4912-A332-7CDE11D50B9A}">
      <dsp:nvSpPr>
        <dsp:cNvPr id="0" name=""/>
        <dsp:cNvSpPr/>
      </dsp:nvSpPr>
      <dsp:spPr>
        <a:xfrm>
          <a:off x="2476703" y="1319723"/>
          <a:ext cx="768076" cy="768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D137D-46F9-4FDB-8481-520AB91835A7}">
      <dsp:nvSpPr>
        <dsp:cNvPr id="0" name=""/>
        <dsp:cNvSpPr/>
      </dsp:nvSpPr>
      <dsp:spPr>
        <a:xfrm>
          <a:off x="2007324" y="23488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Interactive analytics demo in screenshots</a:t>
          </a:r>
        </a:p>
      </dsp:txBody>
      <dsp:txXfrm>
        <a:off x="2007324" y="2348880"/>
        <a:ext cx="1706835" cy="682734"/>
      </dsp:txXfrm>
    </dsp:sp>
    <dsp:sp modelId="{9BABA48C-D634-4041-B05B-9E03F3857961}">
      <dsp:nvSpPr>
        <dsp:cNvPr id="0" name=""/>
        <dsp:cNvSpPr/>
      </dsp:nvSpPr>
      <dsp:spPr>
        <a:xfrm>
          <a:off x="4482236" y="1319723"/>
          <a:ext cx="768076" cy="768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9F092-2B58-4B40-9136-BC6C36050FED}">
      <dsp:nvSpPr>
        <dsp:cNvPr id="0" name=""/>
        <dsp:cNvSpPr/>
      </dsp:nvSpPr>
      <dsp:spPr>
        <a:xfrm>
          <a:off x="4012856" y="23488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Predictive analysis results</a:t>
          </a:r>
        </a:p>
      </dsp:txBody>
      <dsp:txXfrm>
        <a:off x="4012856" y="2348880"/>
        <a:ext cx="1706835" cy="682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1E27A-90D8-4EA6-AB2E-65733BF54409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6FCDC-A332-415F-9CEE-1555E450D9C8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9E6F7-3D52-4EBD-9099-E664F1E15532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>
              <a:hlinkClick xmlns:r="http://schemas.openxmlformats.org/officeDocument/2006/relationships" r:id="rId3"/>
            </a:rPr>
            <a:t>%sql line </a:t>
          </a:r>
          <a:endParaRPr lang="en-US" sz="3000" kern="1200"/>
        </a:p>
      </dsp:txBody>
      <dsp:txXfrm>
        <a:off x="93445" y="3018902"/>
        <a:ext cx="3206250" cy="720000"/>
      </dsp:txXfrm>
    </dsp:sp>
    <dsp:sp modelId="{777B37FA-332D-40B1-A8B0-4325B749CD37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3EFD9-AEDB-4FCE-A28B-630FE11B15B2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1A7CF-8257-4C11-BD58-E57BC6BD935C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>
              <a:hlinkClick xmlns:r="http://schemas.openxmlformats.org/officeDocument/2006/relationships" r:id="rId6"/>
            </a:rPr>
            <a:t>Confusion matrix</a:t>
          </a:r>
          <a:endParaRPr lang="en-US" sz="3000" kern="1200"/>
        </a:p>
      </dsp:txBody>
      <dsp:txXfrm>
        <a:off x="3860789" y="3018902"/>
        <a:ext cx="3206250" cy="720000"/>
      </dsp:txXfrm>
    </dsp:sp>
    <dsp:sp modelId="{9AAF23BB-BF9A-4948-968E-58A2B92F9D48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A9937-AFFB-48F6-8D9D-5062654C95DD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A91BD-5853-4F9B-89F0-0FDE3C255103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 dirty="0">
              <a:hlinkClick xmlns:r="http://schemas.openxmlformats.org/officeDocument/2006/relationships" r:id="rId9"/>
            </a:rPr>
            <a:t>Author Git-hub</a:t>
          </a:r>
          <a:endParaRPr lang="en-US" sz="3000" kern="1200" dirty="0"/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96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3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9i/IBM-SpaceX-Project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9i/IBM-SpaceX-Project.gi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9i/IBM-SpaceX-Project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9i/IBM-SpaceX-Project.gi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99i/IBM-SpaceX-Project.git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9i/IBM-SpaceX-Project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99i/IBM-SpaceX-Project.git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%2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api.spacexdata.com/v4/rocke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9i/IBM-SpaceX-Project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f-courses-data.s3.us.cloud-object-storage.appdomain.cloud/IBM-DS0321EN-SkillsNetwork/datasets/API_call_spacex_api.json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9i/IBM-SpaceX-Project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63285" y="5827229"/>
            <a:ext cx="498565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badi"/>
                <a:ea typeface="SF Pro" pitchFamily="2" charset="0"/>
                <a:cs typeface="SF Pro" pitchFamily="2" charset="0"/>
              </a:rPr>
              <a:t>Name: </a:t>
            </a:r>
            <a:r>
              <a:rPr lang="en-US" sz="2000" dirty="0">
                <a:latin typeface="Abadi"/>
                <a:ea typeface="SF Pro" pitchFamily="2" charset="0"/>
                <a:cs typeface="SF Pro" pitchFamily="2" charset="0"/>
              </a:rPr>
              <a:t>IBRAHIM MUSTAFA ALI WDATALLA</a:t>
            </a:r>
          </a:p>
          <a:p>
            <a:r>
              <a:rPr lang="en-US" sz="2000" b="1" dirty="0">
                <a:latin typeface="Abadi"/>
                <a:ea typeface="SF Pro" pitchFamily="2" charset="0"/>
                <a:cs typeface="SF Pro" pitchFamily="2" charset="0"/>
              </a:rPr>
              <a:t>Date: Aug/6/2024</a:t>
            </a:r>
            <a:endParaRPr lang="en-US" sz="2000" b="1" dirty="0"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918179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As you can see, we from flowchart we replace Null and calculate addition columns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GitHub Page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11893-F546-0124-7B87-EE64F4292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819" y="1735141"/>
            <a:ext cx="4503810" cy="4290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-897995" y="2867985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8BC432-D654-E8C9-94D1-CF7F30E0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04" y="311657"/>
            <a:ext cx="11687919" cy="2279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4952" y="4425170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First chart drowned to know what is  optimum payload mass (successful)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Second chart to know the successful orbit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hlinkClick r:id="rId3"/>
              </a:rPr>
              <a:t>There is many more on </a:t>
            </a:r>
            <a:r>
              <a:rPr lang="en-US" sz="2400" dirty="0" err="1">
                <a:hlinkClick r:id="rId3"/>
              </a:rPr>
              <a:t>Github</a:t>
            </a:r>
            <a:r>
              <a:rPr lang="en-US" sz="2400" dirty="0">
                <a:hlinkClick r:id="rId3"/>
              </a:rPr>
              <a:t> page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20C60-DF0D-12CC-7426-780E9FF2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76" y="3048001"/>
            <a:ext cx="5723147" cy="2979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806575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create table SPACEXTABLE as select * from SPACEXTBL where Date is not null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SPACEXTABLE limit 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 limit 5;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sum(PAYLOAD_MASS__KG_) from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Customer like 'NASA (CRS)’ 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GB" sz="1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GB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(PAYLOAD_MASS__KG_) from </a:t>
            </a:r>
            <a:r>
              <a:rPr lang="en-GB" sz="1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GB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GB" sz="1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GB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'F9 v1.1' 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For more visit, our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640080" y="4777739"/>
            <a:ext cx="3418990" cy="1412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35211-DBCF-0000-48E4-DF799213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45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56249" y="4620760"/>
            <a:ext cx="7762599" cy="175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First, we crate “</a:t>
            </a:r>
            <a:r>
              <a:rPr lang="en-US" sz="1600" dirty="0" err="1"/>
              <a:t>Folium.map</a:t>
            </a:r>
            <a:r>
              <a:rPr lang="en-US" sz="1600" dirty="0"/>
              <a:t>” then we create “</a:t>
            </a:r>
            <a:r>
              <a:rPr lang="en-US" sz="1600" dirty="0" err="1"/>
              <a:t>folium.Circle</a:t>
            </a:r>
            <a:r>
              <a:rPr lang="en-US" sz="1600" dirty="0"/>
              <a:t>” to draw circle around the map i.e.: 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This object can be holding child(Marker) ,, well explained in next slide.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hlinkClick r:id="rId3"/>
              </a:rPr>
              <a:t>For more info visit our GitHub</a:t>
            </a:r>
            <a:r>
              <a:rPr lang="en-US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973195" y="4479611"/>
            <a:ext cx="3051689" cy="1260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813816">
              <a:spcAft>
                <a:spcPts val="534"/>
              </a:spcAft>
            </a:pPr>
            <a:r>
              <a:rPr lang="en-US" sz="267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  <a:endParaRPr lang="en-US" sz="3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/>
          </p:cNvSpPr>
          <p:nvPr/>
        </p:nvSpPr>
        <p:spPr>
          <a:xfrm>
            <a:off x="4290138" y="4339496"/>
            <a:ext cx="6928666" cy="1568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813816">
              <a:spcBef>
                <a:spcPts val="1246"/>
              </a:spcBef>
            </a:pPr>
            <a:r>
              <a:rPr lang="en-US" sz="142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 , we crate “Folium.</a:t>
            </a:r>
            <a:r>
              <a:rPr lang="en-US" sz="1424" dirty="0"/>
              <a:t> </a:t>
            </a:r>
            <a:r>
              <a:rPr lang="en-US" sz="1424" dirty="0" err="1"/>
              <a:t>MarkerCluster</a:t>
            </a:r>
            <a:r>
              <a:rPr lang="en-US" sz="142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to hold red mark</a:t>
            </a:r>
            <a:r>
              <a:rPr lang="en-US" sz="1424" dirty="0"/>
              <a:t> “unsuccessful land” and green “successful land”.</a:t>
            </a:r>
          </a:p>
          <a:p>
            <a:pPr defTabSz="813816">
              <a:spcBef>
                <a:spcPts val="1246"/>
              </a:spcBef>
            </a:pPr>
            <a:r>
              <a:rPr lang="en-US" sz="1424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For more info visit our GitHub.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/>
          </p:cNvSpPr>
          <p:nvPr/>
        </p:nvSpPr>
        <p:spPr>
          <a:xfrm>
            <a:off x="8087446" y="5888632"/>
            <a:ext cx="2448499" cy="32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813816">
              <a:spcAft>
                <a:spcPts val="534"/>
              </a:spcAft>
              <a:defRPr/>
            </a:pPr>
            <a:fld id="{5075537C-CA84-1446-933C-8E9D027F9201}" type="slidenum">
              <a:rPr lang="en-US" sz="1068" kern="1200">
                <a:solidFill>
                  <a:srgbClr val="555555"/>
                </a:solidFill>
                <a:latin typeface="Calibri" panose="020F0502020204030204"/>
                <a:ea typeface="+mn-ea"/>
                <a:cs typeface="+mn-cs"/>
              </a:rPr>
              <a:pPr defTabSz="813816">
                <a:spcAft>
                  <a:spcPts val="534"/>
                </a:spcAft>
                <a:defRPr/>
              </a:pPr>
              <a:t>14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30F8D-13C7-9425-7E0C-EA595FF2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40" y="643467"/>
            <a:ext cx="5495997" cy="25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90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draw pie chart to know what successful land are.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draw pie chart to know what is the most successful land location.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draw slider to let the owner assign what kg should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draw scatter plot to visualize the kg to successful /unsuccessful land. </a:t>
            </a:r>
          </a:p>
          <a:p>
            <a:pPr defTabSz="813816">
              <a:spcBef>
                <a:spcPts val="1246"/>
              </a:spcBef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13816">
              <a:spcBef>
                <a:spcPts val="1246"/>
              </a:spcBef>
            </a:pPr>
            <a:endParaRPr lang="en-US" sz="2400" dirty="0"/>
          </a:p>
          <a:p>
            <a:pPr defTabSz="813816">
              <a:spcBef>
                <a:spcPts val="1246"/>
              </a:spcBef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13816">
              <a:spcBef>
                <a:spcPts val="1246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For more info visit our GitHub.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D8829-4F48-35D5-4313-2A27AA23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" y="639818"/>
            <a:ext cx="7441474" cy="3441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EF84BB-FA8B-987E-D46C-AE7E770E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61" y="136525"/>
            <a:ext cx="7161239" cy="26138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We used a lot of model and choose the best accuracy between them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Sample of models</a:t>
            </a:r>
            <a:r>
              <a:rPr lang="ar-SA" sz="1600" dirty="0"/>
              <a:t>:</a:t>
            </a:r>
            <a:endParaRPr lang="en-US" sz="1600" dirty="0"/>
          </a:p>
          <a:p>
            <a:pPr>
              <a:spcBef>
                <a:spcPts val="1246"/>
              </a:spcBef>
            </a:pPr>
            <a:r>
              <a:rPr lang="en-US" sz="1600" dirty="0">
                <a:hlinkClick r:id="rId4"/>
              </a:rPr>
              <a:t>For more info visit our GitHub.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8D73579-6265-7969-C529-A810F773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49" r="16790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5827048" y="407987"/>
            <a:ext cx="5721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47382" y="6356350"/>
            <a:ext cx="13064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D0172FC6-C20B-5D1F-599C-DEEAABA4E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245253"/>
              </p:ext>
            </p:extLst>
          </p:nvPr>
        </p:nvGraphicFramePr>
        <p:xfrm>
          <a:off x="5827048" y="453344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B000FC4-25C7-7F67-1921-F4531988AF5C}"/>
              </a:ext>
            </a:extLst>
          </p:cNvPr>
          <p:cNvSpPr txBox="1"/>
          <p:nvPr/>
        </p:nvSpPr>
        <p:spPr>
          <a:xfrm>
            <a:off x="5461293" y="3585483"/>
            <a:ext cx="203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 data is cleaned </a:t>
            </a:r>
          </a:p>
        </p:txBody>
      </p:sp>
      <p:pic>
        <p:nvPicPr>
          <p:cNvPr id="6" name="Picture 5" descr="A screenshot of a graph">
            <a:extLst>
              <a:ext uri="{FF2B5EF4-FFF2-40B4-BE49-F238E27FC236}">
                <a16:creationId xmlns:a16="http://schemas.microsoft.com/office/drawing/2014/main" id="{892F8477-A890-7541-20F0-2FD27FC4F3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830"/>
          <a:stretch/>
        </p:blipFill>
        <p:spPr>
          <a:xfrm>
            <a:off x="5977787" y="4118430"/>
            <a:ext cx="5084651" cy="2295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82598B-7F61-250A-D4CD-0A4597EB1CE3}"/>
              </a:ext>
            </a:extLst>
          </p:cNvPr>
          <p:cNvSpPr txBox="1"/>
          <p:nvPr/>
        </p:nvSpPr>
        <p:spPr>
          <a:xfrm>
            <a:off x="9831053" y="3589566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87 % accuracy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2057" name="Arc 2056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FA5CBC-729D-C154-86E6-25A0E608D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167" y="856342"/>
            <a:ext cx="11719665" cy="2285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Scatter plot of Flight Number vs. Launch Site</a:t>
            </a:r>
          </a:p>
          <a:p>
            <a:pPr>
              <a:spcBef>
                <a:spcPts val="1400"/>
              </a:spcBef>
            </a:pPr>
            <a:endParaRPr lang="en-US" sz="2400" dirty="0"/>
          </a:p>
          <a:p>
            <a:pPr>
              <a:spcBef>
                <a:spcPts val="1400"/>
              </a:spcBef>
            </a:pPr>
            <a:r>
              <a:rPr lang="en-US" sz="2400" dirty="0"/>
              <a:t>The flight number 40+ on CCAFS SLC 40 have a lot of successful land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08C62A-2811-7BD6-9489-AA1090EB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385" y="963966"/>
            <a:ext cx="11805963" cy="23021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Scatter plot of Payload vs. Launch Site.</a:t>
            </a:r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When the mass more than 8000 kg there less data but CCAFS SLC 40 seems promising.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09" name="Arc 410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58034D-9D72-F01D-9B2B-35A0B104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857" y="1689144"/>
            <a:ext cx="5775752" cy="3003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28128" y="3310384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True ASDS is most successful in PO orbit and under it.</a:t>
            </a:r>
          </a:p>
          <a:p>
            <a:pPr>
              <a:spcBef>
                <a:spcPts val="1400"/>
              </a:spcBef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Freeform: Shape 5133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017E2E-D2FE-45F2-1BB6-97B5396B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041" y="553453"/>
            <a:ext cx="11969210" cy="2363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Most data range from SSO orbit and LEO orbit.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156" name="Oval 6155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7" name="Oval 6156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8" name="Oval 6157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9" name="Oval 6158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60" name="Oval 6159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1" name="Oval 6160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65" name="Group 616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166" name="Straight Connector 616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7" name="Straight Connector 616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8" name="Straight Connector 616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9" name="Straight Connector 616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1" name="Rectangle 617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73" name="Group 617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174" name="Straight Connector 617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5" name="Straight Connector 617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6" name="Straight Connector 617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7" name="Straight Connector 617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30935" y="4018137"/>
            <a:ext cx="5071221" cy="212958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30814E5-2169-FEE0-802D-7429ABC5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457" y="1165476"/>
            <a:ext cx="11389086" cy="22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79" name="Group 6178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6180" name="Straight Connector 6179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1" name="Straight Connector 6180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2" name="Straight Connector 6181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3" name="Straight Connector 6182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185" name="Oval 6184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25304" y="4018143"/>
            <a:ext cx="5549111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Payload have 1400 kg + access VLEO orbit.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180" name="Oval 7179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1" name="Oval 7180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2" name="Oval 7181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3" name="Oval 7182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4" name="Oval 7183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5" name="Oval 7184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190" name="Straight Connector 718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1" name="Straight Connector 719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2" name="Straight Connector 719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3" name="Straight Connector 719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95" name="Rectangle 719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97" name="Group 719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98" name="Straight Connector 719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9" name="Straight Connector 719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0" name="Straight Connector 719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1" name="Straight Connector 720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30935" y="4018137"/>
            <a:ext cx="5071221" cy="212958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E937BD-CA36-4928-9B2C-68EEBE2E0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6181" y="454505"/>
            <a:ext cx="5503678" cy="356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03" name="Group 7202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7204" name="Straight Connector 7203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5" name="Straight Connector 7204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6" name="Straight Connector 7205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7" name="Straight Connector 7206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209" name="Oval 7208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23555" y="4921439"/>
            <a:ext cx="5549111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There is spark in 2018 because there was  a lot of research. 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38882" y="3577456"/>
            <a:ext cx="10909640" cy="16878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881" y="5660607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five unique Launch site.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63C93-7C61-25EF-DDCE-21D02F24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25" y="403798"/>
            <a:ext cx="7722666" cy="3455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Sites begin with `CCA`: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347DA-1CAC-2D5B-A830-333D9FDD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4" b="14270"/>
          <a:stretch/>
        </p:blipFill>
        <p:spPr>
          <a:xfrm>
            <a:off x="630936" y="2609181"/>
            <a:ext cx="10917936" cy="3322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4B8C3-7AFF-3248-7491-F5558D86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1251906"/>
            <a:ext cx="11139778" cy="1865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45596 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30935" y="4018137"/>
            <a:ext cx="5071221" cy="212958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BDB36-9857-2BEB-A093-F3ACBB7E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1206758"/>
            <a:ext cx="10843065" cy="208729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5304" y="4018143"/>
            <a:ext cx="5549111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</a:rPr>
              <a:t>2928.4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1371599" y="5510253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3B4CA-CE5E-FC44-4D34-172D5AF01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7"/>
          <a:stretch/>
        </p:blipFill>
        <p:spPr>
          <a:xfrm>
            <a:off x="1034389" y="728644"/>
            <a:ext cx="10144560" cy="2375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40256" y="3833199"/>
            <a:ext cx="8332826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2010-06-04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/>
          </p:cNvSpPr>
          <p:nvPr/>
        </p:nvSpPr>
        <p:spPr>
          <a:xfrm>
            <a:off x="9829973" y="4833791"/>
            <a:ext cx="1741912" cy="2550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576072">
              <a:lnSpc>
                <a:spcPct val="90000"/>
              </a:lnSpc>
              <a:spcAft>
                <a:spcPts val="378"/>
              </a:spcAft>
            </a:pPr>
            <a:fld id="{5075537C-CA84-1446-933C-8E9D027F9201}" type="slidenum"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76072">
                <a:lnSpc>
                  <a:spcPct val="90000"/>
                </a:lnSpc>
                <a:spcAft>
                  <a:spcPts val="378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200391" y="2273439"/>
            <a:ext cx="4727437" cy="15715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18" indent="-144018" defTabSz="576072">
              <a:lnSpc>
                <a:spcPct val="100000"/>
              </a:lnSpc>
              <a:spcBef>
                <a:spcPts val="882"/>
              </a:spcBef>
            </a:pPr>
            <a:r>
              <a:rPr lang="en-US" sz="1600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Quick Summary</a:t>
            </a: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:</a:t>
            </a:r>
            <a:endParaRPr lang="en-US" sz="1600" kern="1200" dirty="0">
              <a:solidFill>
                <a:schemeClr val="tx1"/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 marL="0" indent="0" defTabSz="576072">
              <a:spcBef>
                <a:spcPts val="630"/>
              </a:spcBef>
              <a:buNone/>
            </a:pPr>
            <a:r>
              <a:rPr lang="en-US" sz="1600" kern="1200" dirty="0">
                <a:solidFill>
                  <a:schemeClr val="tx1"/>
                </a:solidFill>
                <a:latin typeface="IBM Plex Mono Text" panose="020B0509050203000203" pitchFamily="49" charset="0"/>
                <a:ea typeface="+mn-ea"/>
                <a:cs typeface="+mn-cs"/>
              </a:rPr>
              <a:t>In falcon 9 most successful Launch Site in 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KSC LC-39A.</a:t>
            </a:r>
          </a:p>
          <a:p>
            <a:pPr marL="0" indent="0" defTabSz="576072">
              <a:spcBef>
                <a:spcPts val="630"/>
              </a:spcBef>
              <a:buNone/>
            </a:pPr>
            <a:endParaRPr lang="ar-SA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576072">
              <a:spcBef>
                <a:spcPts val="630"/>
              </a:spcBef>
              <a:buNone/>
            </a:pPr>
            <a:r>
              <a:rPr lang="en-US" sz="1600" kern="1200" dirty="0">
                <a:solidFill>
                  <a:schemeClr val="tx1"/>
                </a:solidFill>
                <a:latin typeface="IBM Plex Mono Text" panose="020B0509050203000203" pitchFamily="49" charset="0"/>
                <a:ea typeface="+mn-ea"/>
                <a:cs typeface="+mn-cs"/>
              </a:rPr>
              <a:t>Tree is the highest accuracy with 88% .</a:t>
            </a:r>
          </a:p>
          <a:p>
            <a:pPr marL="0" indent="0" defTabSz="576072">
              <a:spcBef>
                <a:spcPts val="630"/>
              </a:spcBef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576072">
              <a:spcBef>
                <a:spcPts val="630"/>
              </a:spcBef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build interactive dashboard to visualize data.</a:t>
            </a:r>
          </a:p>
          <a:p>
            <a:pPr marL="0" indent="0" defTabSz="576072">
              <a:spcBef>
                <a:spcPts val="630"/>
              </a:spcBef>
              <a:buNone/>
            </a:pPr>
            <a:endParaRPr lang="en-US" sz="1600" kern="1200" dirty="0">
              <a:solidFill>
                <a:schemeClr val="tx1"/>
              </a:solidFill>
              <a:latin typeface="IBM Plex Mono Text" panose="020B0509050203000203" pitchFamily="49" charset="0"/>
              <a:ea typeface="+mn-ea"/>
              <a:cs typeface="+mn-cs"/>
            </a:endParaRPr>
          </a:p>
          <a:p>
            <a:pPr marL="0" indent="0" defTabSz="576072">
              <a:spcBef>
                <a:spcPts val="630"/>
              </a:spcBef>
              <a:buNone/>
            </a:pPr>
            <a:r>
              <a:rPr lang="en-US" sz="1600" kern="1200" dirty="0">
                <a:solidFill>
                  <a:schemeClr val="tx1"/>
                </a:solidFill>
                <a:latin typeface="IBM Plex Mono Text" panose="020B0509050203000203" pitchFamily="49" charset="0"/>
                <a:ea typeface="+mn-ea"/>
                <a:cs typeface="+mn-cs"/>
              </a:rPr>
              <a:t>We map the successful/frailer launch in location using Folium.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83B58-1AD4-FEAE-7BB5-B80F60002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207" y="1865972"/>
            <a:ext cx="2871256" cy="4164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D6576-75C0-865B-C87A-89F5BE4FEFD4}"/>
              </a:ext>
            </a:extLst>
          </p:cNvPr>
          <p:cNvSpPr txBox="1"/>
          <p:nvPr/>
        </p:nvSpPr>
        <p:spPr>
          <a:xfrm>
            <a:off x="8765471" y="1296034"/>
            <a:ext cx="38709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76072">
              <a:spcBef>
                <a:spcPts val="882"/>
              </a:spcBef>
            </a:pPr>
            <a:r>
              <a:rPr lang="en-US" sz="1600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Summary of methodologies:</a:t>
            </a:r>
            <a:endParaRPr lang="en-US" sz="28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59637-2746-C20B-87A1-7C5C553B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4" y="372359"/>
            <a:ext cx="10830716" cy="29242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101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258C5-09C3-112E-6213-CA5492677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/>
          <a:stretch/>
        </p:blipFill>
        <p:spPr>
          <a:xfrm>
            <a:off x="987552" y="2514595"/>
            <a:ext cx="10049692" cy="3384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517889" y="4883544"/>
            <a:ext cx="38760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FA043-368F-0A92-1E5D-D1CCB9034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7"/>
          <a:stretch/>
        </p:blipFill>
        <p:spPr>
          <a:xfrm>
            <a:off x="1110458" y="587829"/>
            <a:ext cx="10243342" cy="3565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1371599" y="5510253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772EB-F957-BC53-97A5-11C5F138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236" y="196048"/>
            <a:ext cx="5824318" cy="3323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40256" y="3833199"/>
            <a:ext cx="8332826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Failed landing outcomes in drone ship, their booster versions, and launch site names for in year 2015: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30935" y="4018137"/>
            <a:ext cx="5071221" cy="212958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ECF14-9F7A-5AE6-6C00-629E48C4C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2" b="4194"/>
          <a:stretch/>
        </p:blipFill>
        <p:spPr>
          <a:xfrm>
            <a:off x="1067783" y="617779"/>
            <a:ext cx="9970217" cy="32652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34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252599" y="627856"/>
            <a:ext cx="53972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sites on a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79EC3-BC8E-1DED-D296-39CD5BE8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20" y="2117700"/>
            <a:ext cx="8947164" cy="2840725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World map with flight paths">
            <a:extLst>
              <a:ext uri="{FF2B5EF4-FFF2-40B4-BE49-F238E27FC236}">
                <a16:creationId xmlns:a16="http://schemas.microsoft.com/office/drawing/2014/main" id="{F35FDEE3-A99C-3C9E-AD7D-599B891B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44" r="23390" b="1"/>
          <a:stretch/>
        </p:blipFill>
        <p:spPr>
          <a:xfrm>
            <a:off x="-13195" y="5740400"/>
            <a:ext cx="993421" cy="1117600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81399" y="5310187"/>
            <a:ext cx="53972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As shown in Folium map the two places that rocket landed / lunched is on Los Angeles and Florida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151294" y="486184"/>
            <a:ext cx="53972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Success/failed launches for each site on the 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227097-D841-BDE5-84A4-2AB21C9B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3" y="894735"/>
            <a:ext cx="4555700" cy="2141178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8F21E0-B2D7-CAFA-A3D6-5BED3E08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3" y="3730972"/>
            <a:ext cx="4555700" cy="2323407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59883" y="3291168"/>
            <a:ext cx="5397237" cy="1758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600" dirty="0"/>
              <a:t>We mapped failed launch with Red marks and green launch for successful in the map by using </a:t>
            </a:r>
            <a:r>
              <a:rPr lang="en-US" sz="2600" dirty="0" err="1"/>
              <a:t>MarkerCluster</a:t>
            </a:r>
            <a:r>
              <a:rPr lang="en-US" sz="2600" dirty="0"/>
              <a:t>() function</a:t>
            </a:r>
          </a:p>
          <a:p>
            <a:pPr>
              <a:spcBef>
                <a:spcPts val="1400"/>
              </a:spcBef>
            </a:pPr>
            <a:endParaRPr lang="en-US" sz="2600" dirty="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438913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Calculate the distances between a launch site to its proximities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used to calculate distance to calculate distance between two points in earth in this map below I used random number, but the blue line could connect between two points if we have latitude and longitude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4D446-D166-0AC1-B874-F31B46B0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690" y="517600"/>
            <a:ext cx="4337075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C3B525-7E6D-2440-28E8-EA90D4BEE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8" y="3767037"/>
            <a:ext cx="5135719" cy="20671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094105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FE988930-2DBF-D58D-EE03-AFCBD4421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86951" y="2421682"/>
            <a:ext cx="10381201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2400" dirty="0">
                <a:solidFill>
                  <a:schemeClr val="accent3">
                    <a:lumMod val="25000"/>
                  </a:schemeClr>
                </a:solidFill>
                <a:highlight>
                  <a:srgbClr val="F2F2F2"/>
                </a:highlight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</a:t>
            </a:r>
            <a:endParaRPr lang="en-US" sz="2400" dirty="0">
              <a:solidFill>
                <a:schemeClr val="accent3">
                  <a:lumMod val="25000"/>
                </a:schemeClr>
              </a:solidFill>
              <a:highlight>
                <a:srgbClr val="F2F2F2"/>
              </a:highlight>
              <a:latin typeface="Abadi" panose="020B0604020104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0A461B-27AA-1AFC-4CA2-212A72CA7211}"/>
              </a:ext>
            </a:extLst>
          </p:cNvPr>
          <p:cNvSpPr txBox="1">
            <a:spLocks/>
          </p:cNvSpPr>
          <p:nvPr/>
        </p:nvSpPr>
        <p:spPr>
          <a:xfrm>
            <a:off x="5931240" y="2654644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1256275" y="3035611"/>
            <a:ext cx="9679449" cy="1463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552"/>
              </a:spcAft>
            </a:pP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 success count for all 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/>
          </p:cNvSpPr>
          <p:nvPr/>
        </p:nvSpPr>
        <p:spPr>
          <a:xfrm>
            <a:off x="1256275" y="5252936"/>
            <a:ext cx="9679449" cy="65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552"/>
              </a:spcAft>
            </a:pPr>
            <a:fld id="{5075537C-CA84-1446-933C-8E9D027F9201}" type="slidenum"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Bef>
                  <a:spcPts val="1000"/>
                </a:spcBef>
                <a:spcAft>
                  <a:spcPts val="552"/>
                </a:spcAft>
              </a:pPr>
              <a:t>40</a:t>
            </a:fld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A colorful circle with different colored circles&#10;&#10;Description automatically generated">
            <a:extLst>
              <a:ext uri="{FF2B5EF4-FFF2-40B4-BE49-F238E27FC236}">
                <a16:creationId xmlns:a16="http://schemas.microsoft.com/office/drawing/2014/main" id="{5DDF1006-4540-83A2-00C8-3062C59F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3" y="934668"/>
            <a:ext cx="11820212" cy="2216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FDE211-BDF8-DAB2-3522-8EDECF5ED97E}"/>
              </a:ext>
            </a:extLst>
          </p:cNvPr>
          <p:cNvSpPr txBox="1"/>
          <p:nvPr/>
        </p:nvSpPr>
        <p:spPr>
          <a:xfrm>
            <a:off x="3860800" y="5119109"/>
            <a:ext cx="3690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 majority successful in KSC LC 39A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Site that has highest launch success rate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KSC LC-39A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3A7E4-AC79-3C22-3BDB-4FFD4DB7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6" b="13499"/>
          <a:stretch/>
        </p:blipFill>
        <p:spPr>
          <a:xfrm>
            <a:off x="188385" y="2446089"/>
            <a:ext cx="11790255" cy="3267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1479795" y="209099"/>
            <a:ext cx="9679449" cy="1463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Launch Outcome scatter plot for all sites: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101F4C-DD6E-E838-41EE-B5AA4CD6AB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1286" y="2003445"/>
            <a:ext cx="11111988" cy="23612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38198" y="547815"/>
            <a:ext cx="5167185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700" dirty="0"/>
              <a:t>The highest accuracy is 88% on Decision Tree.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8392F-6A10-F2AC-ADB7-B7E97E62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91" y="2073159"/>
            <a:ext cx="5167184" cy="4146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A5EFE-6C43-A9FC-04EA-3C5BE2AA7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6" t="2114" r="6386" b="2114"/>
          <a:stretch/>
        </p:blipFill>
        <p:spPr>
          <a:xfrm>
            <a:off x="6098964" y="2073159"/>
            <a:ext cx="5254836" cy="4146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3408" y="992094"/>
            <a:ext cx="3616913" cy="279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96287" y="4121253"/>
            <a:ext cx="3125337" cy="11368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true positive is 3 and the false positive is 12</a:t>
            </a:r>
          </a:p>
          <a:p>
            <a:pPr marL="0" indent="0" algn="ctr">
              <a:buNone/>
            </a:pPr>
            <a:r>
              <a:rPr lang="en-US" sz="1800" dirty="0"/>
              <a:t>So, its very good since the majority is correct.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09449-6AD8-C26F-B6EB-4843385D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959293"/>
            <a:ext cx="5708649" cy="4909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alcon landing">
            <a:extLst>
              <a:ext uri="{FF2B5EF4-FFF2-40B4-BE49-F238E27FC236}">
                <a16:creationId xmlns:a16="http://schemas.microsoft.com/office/drawing/2014/main" id="{30F0858F-0472-6988-157C-94FCFF43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932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74498" y="2535502"/>
            <a:ext cx="4023359" cy="344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 falcon 9 most successful Launch Site in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KSC LC-39A.</a:t>
            </a:r>
            <a:endParaRPr lang="ar-SA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Tree is the highest accuracy with 88% .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build interactive dashboard to visualize data.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We map the successful/frailer launch in location using Folium.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46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8F3BB898-D921-2938-D001-3030658BD9AA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587474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DA842-A50D-C64A-21C8-0D9D9F508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5"/>
          <a:stretch/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E595A7-AA32-6130-6CCB-0A833B5F01CB}"/>
              </a:ext>
            </a:extLst>
          </p:cNvPr>
          <p:cNvSpPr txBox="1"/>
          <p:nvPr/>
        </p:nvSpPr>
        <p:spPr>
          <a:xfrm>
            <a:off x="304800" y="3216152"/>
            <a:ext cx="39417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371600"/>
            <a:ext cx="10104817" cy="5055611"/>
          </a:xfrm>
          <a:prstGeom prst="rect">
            <a:avLst/>
          </a:prstGeom>
        </p:spPr>
        <p:txBody>
          <a:bodyPr lIns="91440" tIns="45720" rIns="91440" bIns="45720" numCol="2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Search on Wikipedia data about SpaceX rocket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extract/understand which rocket we use and prepare columns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badi"/>
              </a:rPr>
              <a:t>After applying magic line in lab, we convert data in database locally and Visualized a lot for column that we saw understand from EDA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1800" dirty="0">
              <a:solidFill>
                <a:schemeClr val="bg1">
                  <a:lumMod val="6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badi"/>
              </a:rPr>
              <a:t>Apply the location on folium &amp; map them in interactive dashboard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Apply four machine learning model to predict success/failure landing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169E8-34F9-1BF5-35E9-9B9FF2BF2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5" t="22623" r="3251" b="26567"/>
          <a:stretch/>
        </p:blipFill>
        <p:spPr>
          <a:xfrm>
            <a:off x="130629" y="294350"/>
            <a:ext cx="3527812" cy="2503714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5759354" y="457201"/>
            <a:ext cx="5337270" cy="1835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59354" y="2798064"/>
            <a:ext cx="5461095" cy="3417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FFFFFF"/>
                </a:solidFill>
              </a:rPr>
              <a:t>After search for website that help us to get data on, we got </a:t>
            </a:r>
            <a:r>
              <a:rPr lang="en-US" sz="2200" i="1" u="sng" dirty="0">
                <a:solidFill>
                  <a:srgbClr val="FFFFFF"/>
                </a:solidFill>
                <a:hlinkClick r:id="rId3"/>
              </a:rPr>
              <a:t>Wikipedia</a:t>
            </a:r>
            <a:r>
              <a:rPr lang="en-US" sz="2200" dirty="0">
                <a:solidFill>
                  <a:srgbClr val="FFFFFF"/>
                </a:solidFill>
              </a:rPr>
              <a:t> data and </a:t>
            </a:r>
            <a:r>
              <a:rPr lang="en-US" sz="2200" i="1" u="sng" dirty="0">
                <a:solidFill>
                  <a:srgbClr val="FFFFFF"/>
                </a:solidFill>
                <a:hlinkClick r:id="rId4"/>
              </a:rPr>
              <a:t>SpaceX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api</a:t>
            </a:r>
            <a:r>
              <a:rPr lang="en-US" sz="2200" dirty="0">
                <a:solidFill>
                  <a:srgbClr val="FFFFFF"/>
                </a:solidFill>
              </a:rPr>
              <a:t> then we clean it and save in database locally.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356350"/>
            <a:ext cx="1295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4AA355-19D2-DA96-26E3-E4553AB8E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72" y="3046435"/>
            <a:ext cx="3583033" cy="3309915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1B0D13E-60EB-1DD2-42E1-DF64FF774AF5}"/>
              </a:ext>
            </a:extLst>
          </p:cNvPr>
          <p:cNvSpPr/>
          <p:nvPr/>
        </p:nvSpPr>
        <p:spPr>
          <a:xfrm>
            <a:off x="1343954" y="3882299"/>
            <a:ext cx="1045223" cy="37619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Extract data from SpaceX</a:t>
            </a:r>
          </a:p>
        </p:txBody>
      </p: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753EB5E3-7EF7-7A4D-456D-E709F798BBF6}"/>
              </a:ext>
            </a:extLst>
          </p:cNvPr>
          <p:cNvSpPr/>
          <p:nvPr/>
        </p:nvSpPr>
        <p:spPr>
          <a:xfrm>
            <a:off x="996510" y="4506869"/>
            <a:ext cx="1450094" cy="643341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Save data on database locally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D0037710-D467-2F5E-0745-909D1C15AB41}"/>
              </a:ext>
            </a:extLst>
          </p:cNvPr>
          <p:cNvSpPr/>
          <p:nvPr/>
        </p:nvSpPr>
        <p:spPr>
          <a:xfrm>
            <a:off x="1198945" y="5618350"/>
            <a:ext cx="1045223" cy="37619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Apply EDA</a:t>
            </a: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1A636B02-ABDA-CDCB-A358-E1BC355B521E}"/>
              </a:ext>
            </a:extLst>
          </p:cNvPr>
          <p:cNvSpPr/>
          <p:nvPr/>
        </p:nvSpPr>
        <p:spPr>
          <a:xfrm>
            <a:off x="1343953" y="3144299"/>
            <a:ext cx="1045223" cy="37619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Start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F2E11E98-044B-353A-CAA2-883F61707D06}"/>
              </a:ext>
            </a:extLst>
          </p:cNvPr>
          <p:cNvSpPr/>
          <p:nvPr/>
        </p:nvSpPr>
        <p:spPr>
          <a:xfrm>
            <a:off x="2625246" y="5613138"/>
            <a:ext cx="1045223" cy="37619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3D3D21-08F0-E401-DA29-4818C96DDE8D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1866566" y="4258498"/>
            <a:ext cx="0" cy="248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C15EFF-19A2-D092-8CA7-9D3FE071F568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1721557" y="5150210"/>
            <a:ext cx="0" cy="447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0D296F-7AA2-697D-B434-7A8F1D256072}"/>
              </a:ext>
            </a:extLst>
          </p:cNvPr>
          <p:cNvCxnSpPr>
            <a:cxnSpLocks/>
            <a:stCxn id="14" idx="3"/>
            <a:endCxn id="34" idx="1"/>
          </p:cNvCxnSpPr>
          <p:nvPr/>
        </p:nvCxnSpPr>
        <p:spPr>
          <a:xfrm flipV="1">
            <a:off x="2244168" y="5801238"/>
            <a:ext cx="381078" cy="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4F1C81-F6AC-B206-1C9F-05FA8BB062AE}"/>
              </a:ext>
            </a:extLst>
          </p:cNvPr>
          <p:cNvCxnSpPr>
            <a:cxnSpLocks/>
            <a:stCxn id="33" idx="2"/>
            <a:endCxn id="11" idx="0"/>
          </p:cNvCxnSpPr>
          <p:nvPr/>
        </p:nvCxnSpPr>
        <p:spPr>
          <a:xfrm>
            <a:off x="1866565" y="3520498"/>
            <a:ext cx="1" cy="36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Flowcharts of SpaceX API calls: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SpaceX API calls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8EAF41-B67C-1FB1-F965-0AE97B30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530" y="1432826"/>
            <a:ext cx="5188750" cy="4793236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2406CF3-AA9C-E8DA-0C77-B416B37868A6}"/>
              </a:ext>
            </a:extLst>
          </p:cNvPr>
          <p:cNvSpPr/>
          <p:nvPr/>
        </p:nvSpPr>
        <p:spPr>
          <a:xfrm>
            <a:off x="7131929" y="2153764"/>
            <a:ext cx="2045951" cy="37619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imports necessary library like requests , pandas , datetime</a:t>
            </a:r>
            <a:endParaRPr lang="en-US" sz="1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BD88E5C-AEE2-2EB0-49C6-59ECA50624A3}"/>
              </a:ext>
            </a:extLst>
          </p:cNvPr>
          <p:cNvSpPr/>
          <p:nvPr/>
        </p:nvSpPr>
        <p:spPr>
          <a:xfrm>
            <a:off x="7669549" y="1550627"/>
            <a:ext cx="1045223" cy="37619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Start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F4AD37EF-C81E-6B27-333F-ADE930939FBD}"/>
              </a:ext>
            </a:extLst>
          </p:cNvPr>
          <p:cNvSpPr/>
          <p:nvPr/>
        </p:nvSpPr>
        <p:spPr>
          <a:xfrm>
            <a:off x="8192161" y="5680446"/>
            <a:ext cx="1045223" cy="37619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74E701-B2C5-B499-494A-2634583FE821}"/>
              </a:ext>
            </a:extLst>
          </p:cNvPr>
          <p:cNvCxnSpPr>
            <a:cxnSpLocks/>
            <a:stCxn id="10" idx="2"/>
            <a:endCxn id="24" idx="0"/>
          </p:cNvCxnSpPr>
          <p:nvPr/>
        </p:nvCxnSpPr>
        <p:spPr>
          <a:xfrm flipH="1">
            <a:off x="8154904" y="2529963"/>
            <a:ext cx="1" cy="123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0BFC8D-8243-E579-19D6-66880CC2959C}"/>
              </a:ext>
            </a:extLst>
          </p:cNvPr>
          <p:cNvCxnSpPr>
            <a:cxnSpLocks/>
            <a:stCxn id="42" idx="2"/>
            <a:endCxn id="33" idx="1"/>
          </p:cNvCxnSpPr>
          <p:nvPr/>
        </p:nvCxnSpPr>
        <p:spPr>
          <a:xfrm>
            <a:off x="6554146" y="4876874"/>
            <a:ext cx="18722" cy="37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E6DECC-05B1-B387-4289-5DDDBCA634D0}"/>
              </a:ext>
            </a:extLst>
          </p:cNvPr>
          <p:cNvCxnSpPr>
            <a:cxnSpLocks/>
            <a:stCxn id="33" idx="5"/>
            <a:endCxn id="14" idx="1"/>
          </p:cNvCxnSpPr>
          <p:nvPr/>
        </p:nvCxnSpPr>
        <p:spPr>
          <a:xfrm>
            <a:off x="6984176" y="5512416"/>
            <a:ext cx="1207985" cy="35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29399F-3D5E-5729-3DBF-1B483ECED9F8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8154905" y="1926826"/>
            <a:ext cx="37256" cy="226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59355B7-CC7C-3C56-0001-1B60EF95D96B}"/>
              </a:ext>
            </a:extLst>
          </p:cNvPr>
          <p:cNvSpPr/>
          <p:nvPr/>
        </p:nvSpPr>
        <p:spPr>
          <a:xfrm>
            <a:off x="7186968" y="2653290"/>
            <a:ext cx="1935871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requests.get</a:t>
            </a:r>
            <a:r>
              <a:rPr lang="en-US" sz="1200" dirty="0"/>
              <a:t>(</a:t>
            </a:r>
            <a:r>
              <a:rPr lang="en-US" sz="1200" dirty="0" err="1"/>
              <a:t>spacex_url</a:t>
            </a:r>
            <a:r>
              <a:rPr lang="en-US" sz="1200" dirty="0"/>
              <a:t>)</a:t>
            </a:r>
          </a:p>
        </p:txBody>
      </p:sp>
      <p:sp>
        <p:nvSpPr>
          <p:cNvPr id="30" name="Flowchart: Decision 29">
            <a:extLst>
              <a:ext uri="{FF2B5EF4-FFF2-40B4-BE49-F238E27FC236}">
                <a16:creationId xmlns:a16="http://schemas.microsoft.com/office/drawing/2014/main" id="{6B30C57B-D23D-9376-1FE2-51DCD35D5DC0}"/>
              </a:ext>
            </a:extLst>
          </p:cNvPr>
          <p:cNvSpPr/>
          <p:nvPr/>
        </p:nvSpPr>
        <p:spPr>
          <a:xfrm>
            <a:off x="7465515" y="3377933"/>
            <a:ext cx="1453291" cy="98044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check request sates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16B1407D-67C0-38CE-D47E-698BA5E62A09}"/>
              </a:ext>
            </a:extLst>
          </p:cNvPr>
          <p:cNvSpPr/>
          <p:nvPr/>
        </p:nvSpPr>
        <p:spPr>
          <a:xfrm>
            <a:off x="8836180" y="4444944"/>
            <a:ext cx="1045223" cy="37619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Print error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9B35D2AE-93D7-C0FA-9B30-5004E569F37F}"/>
              </a:ext>
            </a:extLst>
          </p:cNvPr>
          <p:cNvSpPr/>
          <p:nvPr/>
        </p:nvSpPr>
        <p:spPr>
          <a:xfrm>
            <a:off x="5846223" y="4008938"/>
            <a:ext cx="1453290" cy="37619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take Jason </a:t>
            </a:r>
            <a:r>
              <a:rPr lang="en-GB" sz="1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url</a:t>
            </a:r>
            <a:r>
              <a:rPr lang="en-GB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site from </a:t>
            </a:r>
            <a:r>
              <a:rPr lang="en-GB" sz="12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FFFF00"/>
                </a:highlight>
                <a:hlinkClick r:id="rId5"/>
              </a:rPr>
              <a:t>IBM file </a:t>
            </a:r>
            <a:endParaRPr lang="en-GB" sz="1200" dirty="0">
              <a:solidFill>
                <a:schemeClr val="accent1">
                  <a:lumMod val="20000"/>
                  <a:lumOff val="8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3" name="Flowchart: Data 32">
            <a:extLst>
              <a:ext uri="{FF2B5EF4-FFF2-40B4-BE49-F238E27FC236}">
                <a16:creationId xmlns:a16="http://schemas.microsoft.com/office/drawing/2014/main" id="{B5C00C8F-8406-F583-2DFC-3155DECFE1FA}"/>
              </a:ext>
            </a:extLst>
          </p:cNvPr>
          <p:cNvSpPr/>
          <p:nvPr/>
        </p:nvSpPr>
        <p:spPr>
          <a:xfrm>
            <a:off x="6058732" y="5248191"/>
            <a:ext cx="1028271" cy="528450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save it as csv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9CC731-7265-28C6-751F-B7B2964E50D5}"/>
              </a:ext>
            </a:extLst>
          </p:cNvPr>
          <p:cNvCxnSpPr>
            <a:cxnSpLocks/>
            <a:stCxn id="30" idx="3"/>
            <a:endCxn id="31" idx="0"/>
          </p:cNvCxnSpPr>
          <p:nvPr/>
        </p:nvCxnSpPr>
        <p:spPr>
          <a:xfrm>
            <a:off x="8918806" y="3868153"/>
            <a:ext cx="439986" cy="576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62C88B-F147-3233-03A6-A24F61D629B0}"/>
              </a:ext>
            </a:extLst>
          </p:cNvPr>
          <p:cNvCxnSpPr>
            <a:stCxn id="31" idx="2"/>
            <a:endCxn id="14" idx="0"/>
          </p:cNvCxnSpPr>
          <p:nvPr/>
        </p:nvCxnSpPr>
        <p:spPr>
          <a:xfrm flipH="1">
            <a:off x="8714773" y="4821143"/>
            <a:ext cx="644019" cy="85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19F8F8-EFC9-EA54-8D19-98DEBAE88028}"/>
              </a:ext>
            </a:extLst>
          </p:cNvPr>
          <p:cNvCxnSpPr>
            <a:cxnSpLocks/>
            <a:stCxn id="30" idx="1"/>
            <a:endCxn id="32" idx="0"/>
          </p:cNvCxnSpPr>
          <p:nvPr/>
        </p:nvCxnSpPr>
        <p:spPr>
          <a:xfrm flipH="1">
            <a:off x="6572868" y="3868153"/>
            <a:ext cx="892647" cy="14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F0F3942D-6148-17F0-0B9C-D50CDD052977}"/>
              </a:ext>
            </a:extLst>
          </p:cNvPr>
          <p:cNvSpPr/>
          <p:nvPr/>
        </p:nvSpPr>
        <p:spPr>
          <a:xfrm>
            <a:off x="5827501" y="4500675"/>
            <a:ext cx="1453289" cy="37619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Normalize data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F68A97-D892-D51A-069F-2F5D3D34C10D}"/>
              </a:ext>
            </a:extLst>
          </p:cNvPr>
          <p:cNvSpPr txBox="1"/>
          <p:nvPr/>
        </p:nvSpPr>
        <p:spPr>
          <a:xfrm>
            <a:off x="6799469" y="354030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=200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E0B690-804C-DC06-6D38-041C4FE4C813}"/>
              </a:ext>
            </a:extLst>
          </p:cNvPr>
          <p:cNvSpPr txBox="1"/>
          <p:nvPr/>
        </p:nvSpPr>
        <p:spPr>
          <a:xfrm>
            <a:off x="9084809" y="388490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!=200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11A61AF-CC67-F6C4-18DB-E6683F233D2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6572868" y="4385137"/>
            <a:ext cx="6801" cy="283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09A142C-6F6D-87F3-7200-452420D5CFE3}"/>
              </a:ext>
            </a:extLst>
          </p:cNvPr>
          <p:cNvCxnSpPr>
            <a:cxnSpLocks/>
          </p:cNvCxnSpPr>
          <p:nvPr/>
        </p:nvCxnSpPr>
        <p:spPr>
          <a:xfrm>
            <a:off x="8173533" y="2995195"/>
            <a:ext cx="18722" cy="37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Scrapping phase: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source code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1D250-1295-FA9C-5B9A-25575E590E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7" b="3461"/>
          <a:stretch/>
        </p:blipFill>
        <p:spPr>
          <a:xfrm>
            <a:off x="6641834" y="1687285"/>
            <a:ext cx="3444538" cy="4855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2440</TotalTime>
  <Words>1220</Words>
  <Application>Microsoft Office PowerPoint</Application>
  <PresentationFormat>Widescreen</PresentationFormat>
  <Paragraphs>218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Aptos</vt:lpstr>
      <vt:lpstr>Arial</vt:lpstr>
      <vt:lpstr>Calibri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lbrahim 20210009</cp:lastModifiedBy>
  <cp:revision>250</cp:revision>
  <dcterms:created xsi:type="dcterms:W3CDTF">2021-04-29T18:58:34Z</dcterms:created>
  <dcterms:modified xsi:type="dcterms:W3CDTF">2024-08-08T18:13:04Z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